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3"/>
    <p:sldId id="860" r:id="rId4"/>
    <p:sldId id="861" r:id="rId5"/>
    <p:sldId id="862" r:id="rId6"/>
    <p:sldId id="863" r:id="rId7"/>
    <p:sldId id="864" r:id="rId8"/>
    <p:sldId id="865" r:id="rId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30802"/>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通过讲述洗牛仔裤会使牛仔布碎屑及其中的有害化学物质进入环境危害海洋动物这一研究情况</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建议人们少买牛仔裤并减少清洗频率。</a:t>
            </a:r>
            <a:endParaRPr lang="zh-CN" altLang="en-US" dirty="0"/>
          </a:p>
        </p:txBody>
      </p:sp>
      <p:pic>
        <p:nvPicPr>
          <p:cNvPr id="3" name="语篇导航-DA.eps" descr="id:2147486385;FounderCES"/>
          <p:cNvPicPr/>
          <p:nvPr/>
        </p:nvPicPr>
        <p:blipFill>
          <a:blip r:embed="rId1"/>
          <a:stretch>
            <a:fillRect/>
          </a:stretch>
        </p:blipFill>
        <p:spPr>
          <a:xfrm>
            <a:off x="577736" y="2816869"/>
            <a:ext cx="1917070" cy="468115"/>
          </a:xfrm>
          <a:prstGeom prst="rect">
            <a:avLst/>
          </a:prstGeom>
        </p:spPr>
      </p:pic>
      <p:pic>
        <p:nvPicPr>
          <p:cNvPr id="4" name="图片 3"/>
          <p:cNvPicPr>
            <a:picLocks noChangeAspect="1"/>
          </p:cNvPicPr>
          <p:nvPr/>
        </p:nvPicPr>
        <p:blipFill>
          <a:blip r:embed="rId2"/>
          <a:stretch>
            <a:fillRect/>
          </a:stretch>
        </p:blipFill>
        <p:spPr>
          <a:xfrm>
            <a:off x="740099" y="1268760"/>
            <a:ext cx="10710215" cy="134415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0949"/>
            <a:ext cx="11485848" cy="452310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you like to wear on the weekend?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There’s a good chance that you like to put on a pair of blue jeans. But according to a new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 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love for jeans may be bad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 especially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sea animals.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order to improve jeans’ feel and give jeans blue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 some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man-made chemicals are added to denim. Every time we wash 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jeans, small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bits of denim drop. They come out of our washing machine and into the world’s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rivers, lakes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oceans. Scientists studied the Great Lakes in America and found denim waste in it. The harmful chemicals in denim have spread far and wide. They might be putting some sea animals in danger.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2898"/>
            <a:ext cx="11485848" cy="396938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 also washed jeans to see how many bits of denim each pair would drop for each wash. The answer was worrying: About 50,</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bits. Not all of them come into the environment. Wastewater treatment factories can deal with 99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them. This may sound pretty good.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rest of them still have a bad influence on the environment.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this mean we shouldn’t wear jeans?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Probably not. “We need to buy fewer jeans and only wash them when we truly need to do it,” says Sam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Athey, 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scientists. “You don’t need to wash your jeans too often.”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754326"/>
          </a:xfrm>
        </p:spPr>
        <p:txBody>
          <a:bodyPr/>
          <a:lstStyle/>
          <a:p>
            <a:pPr hangingPunct="0">
              <a:spcAft>
                <a:spcPts val="0"/>
              </a:spcAft>
              <a:tabLst>
                <a:tab pos="529399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begin the text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telling a story.	B. By asking a question.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listing some numbers.	D. By using an old saying.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78718" y="891392"/>
            <a:ext cx="3712327" cy="387795"/>
          </a:xfrm>
          <a:prstGeom prst="rect">
            <a:avLst/>
          </a:prstGeom>
        </p:spPr>
      </p:pic>
      <p:sp>
        <p:nvSpPr>
          <p:cNvPr id="4" name="文本框 3"/>
          <p:cNvSpPr txBox="1"/>
          <p:nvPr/>
        </p:nvSpPr>
        <p:spPr>
          <a:xfrm>
            <a:off x="874534" y="879360"/>
            <a:ext cx="389851" cy="461665"/>
          </a:xfrm>
          <a:prstGeom prst="rect">
            <a:avLst/>
          </a:prstGeom>
          <a:noFill/>
        </p:spPr>
        <p:txBody>
          <a:bodyPr wrap="none" rtlCol="0">
            <a:spAutoFit/>
          </a:bodyPr>
          <a:lstStyle/>
          <a:p>
            <a:pPr algn="ctr"/>
            <a:r>
              <a:rPr lang="en-US" altLang="zh-CN" sz="2400" dirty="0"/>
              <a:t>B</a:t>
            </a:r>
            <a:endParaRPr lang="zh-CN" altLang="en-US" sz="2400" dirty="0"/>
          </a:p>
        </p:txBody>
      </p:sp>
      <p:sp>
        <p:nvSpPr>
          <p:cNvPr id="5" name="内容占位符 1"/>
          <p:cNvSpPr txBox="1"/>
          <p:nvPr/>
        </p:nvSpPr>
        <p:spPr bwMode="auto">
          <a:xfrm>
            <a:off x="360854" y="2439472"/>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写作手法题。根据</a:t>
            </a:r>
            <a:r>
              <a:rPr lang="en-US" altLang="zh-CN" b="1" dirty="0" smtClean="0">
                <a:solidFill>
                  <a:srgbClr val="FF0000"/>
                </a:solidFill>
                <a:latin typeface="Times New Roman" panose="02020603050405020304" pitchFamily="18" charset="0"/>
                <a:ea typeface="宋体" panose="02010600030101010101" pitchFamily="2" charset="-122"/>
              </a:rPr>
              <a:t>“What do you like to wear on the weekend</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可知，作者通过提问的方式开始这篇文章。故选</a:t>
            </a:r>
            <a:r>
              <a:rPr lang="en-US" altLang="zh-CN" b="1" dirty="0" smtClean="0">
                <a:solidFill>
                  <a:srgbClr val="FF0000"/>
                </a:solidFill>
                <a:latin typeface="Times New Roman" panose="02020603050405020304" pitchFamily="18" charset="0"/>
                <a:ea typeface="宋体" panose="02010600030101010101" pitchFamily="2" charset="-122"/>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6" name="内容占位符 1"/>
          <p:cNvSpPr txBox="1"/>
          <p:nvPr/>
        </p:nvSpPr>
        <p:spPr bwMode="auto">
          <a:xfrm>
            <a:off x="360854" y="5218240"/>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“Scientists studied the Great Lakes in America and found denim waste in it</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可知，科学家在研究中发现美国五大湖中有牛仔布废料。故选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7" name="内容占位符 1"/>
          <p:cNvSpPr txBox="1"/>
          <p:nvPr/>
        </p:nvSpPr>
        <p:spPr bwMode="auto">
          <a:xfrm>
            <a:off x="360854" y="357301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54675" algn="l"/>
                <a:tab pos="7019925"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have scientists found in the study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54675" algn="l"/>
                <a:tab pos="7019925" algn="l"/>
                <a:tab pos="963104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Jeans are easy to make.	B. Jeans are popular in the world.</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54675" algn="l"/>
                <a:tab pos="7019925" algn="l"/>
                <a:tab pos="963104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Denim waste is in the Great Lakes.	D. Man-made chemicals are not harmful.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p:cNvSpPr txBox="1"/>
          <p:nvPr/>
        </p:nvSpPr>
        <p:spPr>
          <a:xfrm>
            <a:off x="865718" y="3687672"/>
            <a:ext cx="407484" cy="461665"/>
          </a:xfrm>
          <a:prstGeom prst="rect">
            <a:avLst/>
          </a:prstGeom>
          <a:noFill/>
        </p:spPr>
        <p:txBody>
          <a:bodyPr wrap="none" rtlCol="0">
            <a:spAutoFit/>
          </a:bodyPr>
          <a:lstStyle/>
          <a:p>
            <a:pPr algn="ctr"/>
            <a:r>
              <a:rPr lang="en-US" altLang="zh-CN" sz="2400" dirty="0" smtClean="0"/>
              <a:t>C</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256924"/>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rPr>
              <a:t>“Scientists also washed jeans to see how many bits of denim each pair would drop for each wash</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The answer was worrying</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ea typeface="Times New Roman" panose="02020603050405020304" pitchFamily="18" charset="0"/>
              </a:rPr>
              <a:t> </a:t>
            </a:r>
            <a:r>
              <a:rPr lang="en-US" altLang="zh-CN" b="1">
                <a:solidFill>
                  <a:srgbClr val="FF0000"/>
                </a:solidFill>
                <a:ea typeface="Times New Roman" panose="02020603050405020304" pitchFamily="18" charset="0"/>
              </a:rPr>
              <a:t>About 50</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000 bits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可知，一条牛仔裤清洗一次大约会掉</a:t>
            </a:r>
            <a:r>
              <a:rPr lang="en-US" altLang="zh-CN" b="1">
                <a:solidFill>
                  <a:srgbClr val="FF0000"/>
                </a:solidFill>
                <a:latin typeface="Times New Roman" panose="02020603050405020304" pitchFamily="18" charset="0"/>
                <a:ea typeface="宋体" panose="02010600030101010101" pitchFamily="2" charset="-122"/>
              </a:rPr>
              <a:t>50000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块牛仔布碎屑。故选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611700"/>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bits of denim will drop if we wash one pair of jeans once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About 500 bits.	B. About 45,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bits.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About 50,000 bits.	D. About 49,</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bits.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5718" y="1726356"/>
            <a:ext cx="407484" cy="461665"/>
          </a:xfrm>
          <a:prstGeom prst="rect">
            <a:avLst/>
          </a:prstGeom>
          <a:noFill/>
        </p:spPr>
        <p:txBody>
          <a:bodyPr wrap="none" rtlCol="0">
            <a:spAutoFit/>
          </a:bodyPr>
          <a:lstStyle/>
          <a:p>
            <a:pPr algn="ctr"/>
            <a:r>
              <a:rPr lang="en-US" altLang="zh-CN" sz="2400" dirty="0" smtClean="0"/>
              <a:t>C</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标题归纳题。通读全文可知，文章指出洗牛仔裤会使牛仔布碎屑中的有害化学物质进入环境危害海洋动物，科学家建议人们少买牛仔裤且只在必要时清洗，所以</a:t>
            </a:r>
            <a:r>
              <a:rPr lang="en-US" altLang="zh-CN" b="1">
                <a:solidFill>
                  <a:srgbClr val="FF0000"/>
                </a:solidFill>
                <a:latin typeface="Times New Roman" panose="02020603050405020304" pitchFamily="18" charset="0"/>
                <a:ea typeface="宋体" panose="02010600030101010101" pitchFamily="2" charset="-122"/>
              </a:rPr>
              <a:t>“Wash Your Jeans Less,Please”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作为标题最合适。故选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611700"/>
            <a:ext cx="11485848" cy="1754326"/>
          </a:xfrm>
        </p:spPr>
        <p:txBody>
          <a:bodyPr/>
          <a:lstStyle/>
          <a:p>
            <a:pPr hangingPunct="0">
              <a:spcAft>
                <a:spcPts val="0"/>
              </a:spcAft>
              <a:tabLst>
                <a:tab pos="439102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the best title for the text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Say No to Jeans	B. Throw away Your Jeans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Wear Your Jeans Every Day	D. Wash Your Jeans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Less,Please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90750" y="1738388"/>
            <a:ext cx="2803434" cy="403953"/>
          </a:xfrm>
          <a:prstGeom prst="rect">
            <a:avLst/>
          </a:prstGeom>
        </p:spPr>
      </p:pic>
      <p:sp>
        <p:nvSpPr>
          <p:cNvPr id="4" name="文本框 3"/>
          <p:cNvSpPr txBox="1"/>
          <p:nvPr/>
        </p:nvSpPr>
        <p:spPr>
          <a:xfrm>
            <a:off x="865718" y="1726356"/>
            <a:ext cx="407484" cy="461665"/>
          </a:xfrm>
          <a:prstGeom prst="rect">
            <a:avLst/>
          </a:prstGeom>
          <a:noFill/>
        </p:spPr>
        <p:txBody>
          <a:bodyPr wrap="none" rtlCol="0">
            <a:spAutoFit/>
          </a:bodyPr>
          <a:lstStyle/>
          <a:p>
            <a:pPr algn="ctr"/>
            <a:r>
              <a:rPr lang="en-US" altLang="zh-CN" sz="2400" dirty="0" smtClean="0"/>
              <a:t>D</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2444</Words>
  <Application>WPS 演示</Application>
  <PresentationFormat>自定义</PresentationFormat>
  <Paragraphs>44</Paragraphs>
  <Slides>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vt:i4>
      </vt:variant>
    </vt:vector>
  </HeadingPairs>
  <TitlesOfParts>
    <vt:vector size="17"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457</cp:revision>
  <dcterms:created xsi:type="dcterms:W3CDTF">2020-11-06T05:24:00Z</dcterms:created>
  <dcterms:modified xsi:type="dcterms:W3CDTF">2025-09-17T07:15:32Z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